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22" r:id="rId3"/>
  </p:sldMasterIdLst>
  <p:notesMasterIdLst>
    <p:notesMasterId r:id="rId31"/>
  </p:notesMasterIdLst>
  <p:handoutMasterIdLst>
    <p:handoutMasterId r:id="rId32"/>
  </p:handoutMasterIdLst>
  <p:sldIdLst>
    <p:sldId id="267" r:id="rId4"/>
    <p:sldId id="268" r:id="rId5"/>
    <p:sldId id="728" r:id="rId6"/>
    <p:sldId id="686" r:id="rId7"/>
    <p:sldId id="727" r:id="rId8"/>
    <p:sldId id="729" r:id="rId9"/>
    <p:sldId id="270" r:id="rId10"/>
    <p:sldId id="702" r:id="rId11"/>
    <p:sldId id="703" r:id="rId12"/>
    <p:sldId id="704" r:id="rId13"/>
    <p:sldId id="717" r:id="rId14"/>
    <p:sldId id="722" r:id="rId15"/>
    <p:sldId id="723" r:id="rId16"/>
    <p:sldId id="725" r:id="rId17"/>
    <p:sldId id="724" r:id="rId18"/>
    <p:sldId id="726" r:id="rId19"/>
    <p:sldId id="708" r:id="rId20"/>
    <p:sldId id="706" r:id="rId21"/>
    <p:sldId id="707" r:id="rId22"/>
    <p:sldId id="730" r:id="rId23"/>
    <p:sldId id="714" r:id="rId24"/>
    <p:sldId id="715" r:id="rId25"/>
    <p:sldId id="712" r:id="rId26"/>
    <p:sldId id="693" r:id="rId27"/>
    <p:sldId id="696" r:id="rId28"/>
    <p:sldId id="721" r:id="rId29"/>
    <p:sldId id="304" r:id="rId30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Franklin Gothic Demi" panose="020B07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736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5BC5E39-1EF5-4C8E-9EBA-A3318C50D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2A729EA-D5EC-4C65-9E07-F5F0AEB8F4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7CA62D76-6AF7-4B05-8387-CDD3827B14E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7ED6C8E-467D-4393-96DE-7EEE90EF41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E960AC-B89E-4D0B-948D-84879AAA45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D704736-631F-42D7-BDDB-AF300A1C0E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B1F506E-DF91-474F-81B3-26EF01F2EB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D30819D-413A-48FF-83E6-EA485D59FD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15B77AD-4FED-405E-B3BA-DDEF322AC0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CACD5BA-9271-4897-A0EB-FB5C3360BD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DB41C25D-CB6C-4BFB-9DC9-C5CC7D733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08BCF4-CD42-4FCA-B18F-EFEB7DF0C8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08BCF4-CD42-4FCA-B18F-EFEB7DF0C8A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776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AF1E18-152B-414D-B85F-29C4C6B80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73C75-CD50-4AD4-A0AB-C17A4996A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FBABBE-BC0E-4A93-8264-5AAB74137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D3D004-49D1-4991-BBB3-349E7978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0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AF1E18-152B-414D-B85F-29C4C6B80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73C75-CD50-4AD4-A0AB-C17A4996A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FBABBE-BC0E-4A93-8264-5AAB74137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D3D004-49D1-4991-BBB3-349E7978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9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D549-2251-49AA-BAC1-D01E1A5D5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23CF-BB2F-4164-8598-CBD618D62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6046E-AF2B-4940-BA84-747F3D06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92875"/>
            <a:ext cx="3174032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A789-4BB8-4778-9935-D14B1284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0628-1764-40CB-BD77-A18F3910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B9CA-B7EF-4988-B04B-B9A4090F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81657-9C88-47B2-ABBB-EFD24E7F1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E9BDA-D3FE-4A78-9C40-7991CF52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7EBF2-894E-4C3F-B8EA-A8BAA194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39B03-A952-4A31-B67D-0A92500A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6E38B-D771-4742-A8C4-28DF16DF6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A139D-0EF5-4551-B387-4C438030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7D088-32C6-41C1-8E0C-880C7B75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88F3-486A-4B87-8207-1E07CB35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114C0-836B-410C-8854-80557E55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94EC-C569-4CDA-9EF2-5E322010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96863"/>
            <a:ext cx="5535084" cy="323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484A329-C068-4B51-8EEA-7793C65CC31F}"/>
              </a:ext>
            </a:extLst>
          </p:cNvPr>
          <p:cNvSpPr>
            <a:spLocks noGrp="1"/>
          </p:cNvSpPr>
          <p:nvPr>
            <p:ph type="chart" sz="half" idx="1"/>
          </p:nvPr>
        </p:nvSpPr>
        <p:spPr>
          <a:xfrm>
            <a:off x="575734" y="800101"/>
            <a:ext cx="5401733" cy="53260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505F5-3D19-4726-8842-A76E80493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67" y="800101"/>
            <a:ext cx="5401733" cy="460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32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F597-B0CE-44CF-9D28-1F637CFD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96863"/>
            <a:ext cx="5535084" cy="323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81E1052-63A3-41F3-B4FE-D527AF839F50}"/>
              </a:ext>
            </a:extLst>
          </p:cNvPr>
          <p:cNvSpPr>
            <a:spLocks noGrp="1"/>
          </p:cNvSpPr>
          <p:nvPr>
            <p:ph type="media" sz="half" idx="1"/>
          </p:nvPr>
        </p:nvSpPr>
        <p:spPr>
          <a:xfrm>
            <a:off x="575734" y="800101"/>
            <a:ext cx="5401733" cy="53260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3ED70-9763-4805-B7FA-C89E7B810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67" y="800101"/>
            <a:ext cx="5401733" cy="5326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62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9DE1-B5BC-4347-97D8-A26918F146B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31801" y="296863"/>
            <a:ext cx="5535084" cy="323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A42A-0898-4C8A-8559-37967826C0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5734" y="800100"/>
            <a:ext cx="5401733" cy="2586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757F7-C9C4-456E-A9E1-BFFC1E8C7A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80667" y="800100"/>
            <a:ext cx="5401733" cy="2586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DF1267-3E28-45FD-8F77-C84FC2416E5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75734" y="3538539"/>
            <a:ext cx="5401733" cy="2587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4A118-F902-473A-8108-E81F75D97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67" y="3538539"/>
            <a:ext cx="5401733" cy="2587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51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01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9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C3AC-7765-4571-B3B2-37CEBCC1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2D0F-73AF-458A-9998-8D58C724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E3CF5-B98D-46CB-8C19-E43EAB39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655B-1539-4726-8895-95F8ED88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43CD5-0904-461C-822C-ECF44522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50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0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53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3835-638D-4024-A36C-1D14C0D4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AE6BC-22CF-4F9A-9C69-411A87E1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E5DC-6C39-4C0B-B0F4-50FDAACD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1DA1-FFDA-485D-AEA4-AD0D713A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C4EAA-6033-4198-B137-FA3CD2F3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D039-D604-4EE0-9126-294AB8D8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E5C95-EA73-4BAE-805A-62FF7C968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36904-2913-42D4-BAE1-C0485B01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29533-8278-40EB-8427-89A37A4B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DE4A8-8077-4CA9-BAB8-0CB6E2FB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52F53-BD39-4B7E-B901-B8186964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5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D834-6217-4470-8445-0C741BC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36AFE-DC01-4931-B025-008D2D50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BD5E-FF08-45BF-8A65-4E3E23E90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6DA56-4684-4EAE-B7F7-264240136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4367F-7B14-4891-A259-AA636BC56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D75FA-7E62-4BFA-A25B-BEDA9C6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5FD46-B610-4BE3-9BD5-498D13F3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7B58A-C579-40CD-A7AA-48145029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4AC8-D4A3-4785-A450-B3B6DDF6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7BA5B-9C8B-4660-B045-EF7309B7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BAAD1-2786-4502-981C-E111B378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72681-BC08-4CDA-831A-D2C1CFAC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7F228-2AB8-4FAC-97BC-7C938BDF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B99F9-A2F0-43AE-968D-C0079A1D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B93A5-7790-49F5-9DD8-C7F7396C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9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5FED-036F-4057-AF10-2544935D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7DCC-36B1-4FDD-A517-5DC3EDA3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9AC11-CCEC-4BAB-9CF4-E322A1F93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552D7-2E25-491A-8CF4-B8F5E01E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29C20-DE92-48C4-9658-93B516B8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418B5-4E82-4901-A4A2-C727D9AE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A6AC-A2FD-47B4-BEB5-41FEAEAC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A70E1-008D-481E-A2F1-E6FEB6D3A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75C79-6450-41C3-9ADF-6E10C0DA7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F7A62-55A2-4A12-9EB9-2132759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B8CCA-0499-4B8D-AE78-995F95B8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5C679-0DAE-486B-B224-A401AE74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8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0B353AE-6FDD-4A08-8408-F2A9C14C8926}"/>
              </a:ext>
            </a:extLst>
          </p:cNvPr>
          <p:cNvSpPr txBox="1"/>
          <p:nvPr userDrawn="1"/>
        </p:nvSpPr>
        <p:spPr>
          <a:xfrm>
            <a:off x="2597998" y="-18039"/>
            <a:ext cx="4363453" cy="5617263"/>
          </a:xfrm>
          <a:prstGeom prst="rect">
            <a:avLst/>
          </a:prstGeom>
          <a:solidFill>
            <a:srgbClr val="00773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10CF7C-BA15-4C24-A383-FC6FA059D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32" y="1259305"/>
            <a:ext cx="2414954" cy="43489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B40037-E453-4454-959B-55963587A07C}"/>
              </a:ext>
            </a:extLst>
          </p:cNvPr>
          <p:cNvSpPr txBox="1"/>
          <p:nvPr userDrawn="1"/>
        </p:nvSpPr>
        <p:spPr>
          <a:xfrm rot="18409057">
            <a:off x="-358378" y="3136376"/>
            <a:ext cx="332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5E8C5C-FFFE-43CA-B168-4EE5898A193F}"/>
              </a:ext>
            </a:extLst>
          </p:cNvPr>
          <p:cNvSpPr txBox="1"/>
          <p:nvPr userDrawn="1"/>
        </p:nvSpPr>
        <p:spPr>
          <a:xfrm rot="18704363">
            <a:off x="8520504" y="3184810"/>
            <a:ext cx="368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PHOTO</a:t>
            </a:r>
          </a:p>
        </p:txBody>
      </p:sp>
      <p:pic>
        <p:nvPicPr>
          <p:cNvPr id="1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4C3FDBE-91C0-4E68-AC4F-CBD63A22D4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37" y="5723607"/>
            <a:ext cx="26019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955EA9-88B5-4BC7-9025-877F2D3F3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8108" y="1249255"/>
            <a:ext cx="2435249" cy="43590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0DE59F-923B-46F7-BE9B-2D8626AEF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0607" y="1240206"/>
            <a:ext cx="2435250" cy="43590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5C702D-9B52-4D45-95D5-6FD2CC28A065}"/>
              </a:ext>
            </a:extLst>
          </p:cNvPr>
          <p:cNvSpPr txBox="1"/>
          <p:nvPr userDrawn="1"/>
        </p:nvSpPr>
        <p:spPr>
          <a:xfrm rot="18409057">
            <a:off x="9071259" y="3215587"/>
            <a:ext cx="332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712131-40D3-4FC0-A1B2-18A52DF1AED3}"/>
              </a:ext>
            </a:extLst>
          </p:cNvPr>
          <p:cNvSpPr txBox="1"/>
          <p:nvPr userDrawn="1"/>
        </p:nvSpPr>
        <p:spPr>
          <a:xfrm rot="18409057">
            <a:off x="6686259" y="3136377"/>
            <a:ext cx="332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17E386-A78B-4E64-AB03-A341E29FCC87}"/>
              </a:ext>
            </a:extLst>
          </p:cNvPr>
          <p:cNvSpPr txBox="1"/>
          <p:nvPr userDrawn="1"/>
        </p:nvSpPr>
        <p:spPr>
          <a:xfrm>
            <a:off x="112294" y="5949281"/>
            <a:ext cx="313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First Name Last Name</a:t>
            </a:r>
          </a:p>
          <a:p>
            <a:r>
              <a:rPr lang="en-US" sz="1600" dirty="0"/>
              <a:t>Date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711D67-9860-425A-9C48-3C5579CE106C}"/>
              </a:ext>
            </a:extLst>
          </p:cNvPr>
          <p:cNvSpPr txBox="1"/>
          <p:nvPr userDrawn="1"/>
        </p:nvSpPr>
        <p:spPr>
          <a:xfrm>
            <a:off x="2730540" y="1268412"/>
            <a:ext cx="44095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Vermont </a:t>
            </a:r>
            <a:r>
              <a:rPr lang="en-US" sz="4800" b="1" kern="2100" spc="200" baseline="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Department</a:t>
            </a:r>
            <a:br>
              <a:rPr lang="en-US" sz="4800" b="1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of </a:t>
            </a:r>
            <a:r>
              <a:rPr lang="en-US" sz="4800" b="1" spc="200" baseline="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Labor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16537-9541-4024-80A5-87376E2AC8C7}"/>
              </a:ext>
            </a:extLst>
          </p:cNvPr>
          <p:cNvSpPr txBox="1"/>
          <p:nvPr userDrawn="1"/>
        </p:nvSpPr>
        <p:spPr>
          <a:xfrm>
            <a:off x="2771094" y="3563780"/>
            <a:ext cx="4021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spc="80" baseline="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Workforce Development Division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9CDE2A-5471-44D3-AF0C-280057E4132F}"/>
              </a:ext>
            </a:extLst>
          </p:cNvPr>
          <p:cNvSpPr txBox="1"/>
          <p:nvPr userDrawn="1"/>
        </p:nvSpPr>
        <p:spPr>
          <a:xfrm>
            <a:off x="2823478" y="4185773"/>
            <a:ext cx="405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spc="60" baseline="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This is Where You Can Enter the Title of Your Presentation</a:t>
            </a:r>
          </a:p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6DC6DF-9494-439B-AB6B-E6BDBEECDCFC}"/>
              </a:ext>
            </a:extLst>
          </p:cNvPr>
          <p:cNvCxnSpPr>
            <a:cxnSpLocks/>
          </p:cNvCxnSpPr>
          <p:nvPr userDrawn="1"/>
        </p:nvCxnSpPr>
        <p:spPr>
          <a:xfrm>
            <a:off x="2863813" y="3501008"/>
            <a:ext cx="39283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Franklin Gothic Demi" panose="020B0703020102020204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Franklin Gothic Demi" panose="020B0703020102020204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Franklin Gothic Demi" panose="020B0703020102020204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Franklin Gothic Demi" panose="020B0703020102020204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Franklin Gothic Demi" panose="020B0703020102020204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Franklin Gothic Demi" panose="020B0703020102020204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Franklin Gothic Demi" panose="020B0703020102020204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Franklin Gothic Demi" panose="020B0703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FF692B-F512-4597-8566-E29331362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37" y="5723607"/>
            <a:ext cx="2601913" cy="900113"/>
          </a:xfrm>
          <a:prstGeom prst="rect">
            <a:avLst/>
          </a:prstGeom>
          <a:solidFill>
            <a:srgbClr val="007736"/>
          </a:solidFill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5B3F3E-DB09-437E-9147-64505180F239}"/>
              </a:ext>
            </a:extLst>
          </p:cNvPr>
          <p:cNvSpPr/>
          <p:nvPr userDrawn="1"/>
        </p:nvSpPr>
        <p:spPr>
          <a:xfrm>
            <a:off x="0" y="6497052"/>
            <a:ext cx="8213558" cy="360947"/>
          </a:xfrm>
          <a:prstGeom prst="rect">
            <a:avLst/>
          </a:prstGeom>
          <a:solidFill>
            <a:srgbClr val="007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EB33E-00E4-42D1-9BA1-23CB48661649}"/>
              </a:ext>
            </a:extLst>
          </p:cNvPr>
          <p:cNvSpPr/>
          <p:nvPr userDrawn="1"/>
        </p:nvSpPr>
        <p:spPr>
          <a:xfrm>
            <a:off x="8213559" y="6497052"/>
            <a:ext cx="3978442" cy="36094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51E28C-5E65-4CB1-8EDC-0D7CB5466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37" y="5723607"/>
            <a:ext cx="2601913" cy="900113"/>
          </a:xfrm>
          <a:prstGeom prst="rect">
            <a:avLst/>
          </a:prstGeom>
          <a:solidFill>
            <a:srgbClr val="007736"/>
          </a:solid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14FF85-052A-4909-90D1-5739242D8DF3}"/>
              </a:ext>
            </a:extLst>
          </p:cNvPr>
          <p:cNvSpPr/>
          <p:nvPr userDrawn="1"/>
        </p:nvSpPr>
        <p:spPr>
          <a:xfrm>
            <a:off x="0" y="6497052"/>
            <a:ext cx="8213558" cy="360947"/>
          </a:xfrm>
          <a:prstGeom prst="rect">
            <a:avLst/>
          </a:prstGeom>
          <a:solidFill>
            <a:srgbClr val="007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85128-3320-41CD-8735-01EEEE41F309}"/>
              </a:ext>
            </a:extLst>
          </p:cNvPr>
          <p:cNvSpPr/>
          <p:nvPr userDrawn="1"/>
        </p:nvSpPr>
        <p:spPr>
          <a:xfrm>
            <a:off x="8213559" y="6497052"/>
            <a:ext cx="3978442" cy="36094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46CA-F5BD-48C2-B0F2-F2B545E1D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895600"/>
            <a:ext cx="10287000" cy="23876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007736"/>
                </a:solidFill>
                <a:latin typeface="+mn-lt"/>
              </a:rPr>
              <a:t>Economic Update</a:t>
            </a:r>
            <a:br>
              <a:rPr lang="en-US" sz="6700" b="1" dirty="0">
                <a:solidFill>
                  <a:srgbClr val="007736"/>
                </a:solidFill>
                <a:latin typeface="+mn-lt"/>
              </a:rPr>
            </a:br>
            <a:r>
              <a:rPr lang="en-US" sz="7200" dirty="0">
                <a:solidFill>
                  <a:srgbClr val="007736"/>
                </a:solidFill>
              </a:rPr>
              <a:t>Hello Addison County!</a:t>
            </a:r>
            <a:br>
              <a:rPr lang="en-US" dirty="0">
                <a:solidFill>
                  <a:srgbClr val="007736"/>
                </a:solidFill>
              </a:rPr>
            </a:br>
            <a:r>
              <a:rPr lang="en-US" dirty="0">
                <a:solidFill>
                  <a:srgbClr val="007736"/>
                </a:solidFill>
              </a:rPr>
              <a:t>Nov</a:t>
            </a:r>
            <a:r>
              <a:rPr lang="en-US" b="1" dirty="0">
                <a:solidFill>
                  <a:srgbClr val="007736"/>
                </a:solidFill>
              </a:rPr>
              <a:t> 2021</a:t>
            </a:r>
            <a:br>
              <a:rPr lang="en-US" dirty="0">
                <a:solidFill>
                  <a:srgbClr val="007736"/>
                </a:solidFill>
                <a:latin typeface="+mn-lt"/>
              </a:rPr>
            </a:br>
            <a:br>
              <a:rPr lang="en-US" b="1" dirty="0">
                <a:solidFill>
                  <a:srgbClr val="007736"/>
                </a:solidFill>
                <a:latin typeface="+mn-lt"/>
              </a:rPr>
            </a:b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8C9365-B4CA-4F75-A5B7-05689CCB5178}"/>
              </a:ext>
            </a:extLst>
          </p:cNvPr>
          <p:cNvSpPr txBox="1">
            <a:spLocks/>
          </p:cNvSpPr>
          <p:nvPr/>
        </p:nvSpPr>
        <p:spPr>
          <a:xfrm>
            <a:off x="4943872" y="4041068"/>
            <a:ext cx="7086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Mathew Barewicz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&amp; Labor Market Information Division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Vermont Department of Labor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802.828.4153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athew.Barewicz@vermont.gov</a:t>
            </a:r>
          </a:p>
        </p:txBody>
      </p:sp>
    </p:spTree>
    <p:extLst>
      <p:ext uri="{BB962C8B-B14F-4D97-AF65-F5344CB8AC3E}">
        <p14:creationId xmlns:p14="http://schemas.microsoft.com/office/powerpoint/2010/main" val="2394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736"/>
                </a:solidFill>
                <a:latin typeface="+mn-lt"/>
              </a:rPr>
              <a:t>What will recovery look like?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B3155-CEBA-4E12-860E-5EB4F27E2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9" y="142043"/>
            <a:ext cx="2272717" cy="5872163"/>
          </a:xfrm>
        </p:spPr>
        <p:txBody>
          <a:bodyPr/>
          <a:lstStyle/>
          <a:p>
            <a:r>
              <a:rPr lang="en-US" dirty="0"/>
              <a:t>Reader Guidance – 5% equals about 15,000 jobs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Jobs &lt;&gt; People…  but close</a:t>
            </a:r>
          </a:p>
          <a:p>
            <a:endParaRPr lang="en-US" sz="1050" dirty="0"/>
          </a:p>
          <a:p>
            <a:r>
              <a:rPr lang="en-US" dirty="0"/>
              <a:t>Does not include structural job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9E724-55C0-4031-A00A-8A7D9CC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9300330" cy="51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0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The COVID-19 Recession – Sub-State</a:t>
            </a:r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81F0D4-5FBD-4B76-82F7-C4698586DD71}"/>
              </a:ext>
            </a:extLst>
          </p:cNvPr>
          <p:cNvSpPr txBox="1">
            <a:spLocks/>
          </p:cNvSpPr>
          <p:nvPr/>
        </p:nvSpPr>
        <p:spPr>
          <a:xfrm>
            <a:off x="9905999" y="142043"/>
            <a:ext cx="2272717" cy="587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50" dirty="0"/>
          </a:p>
          <a:p>
            <a:pPr fontAlgn="auto">
              <a:spcAft>
                <a:spcPts val="0"/>
              </a:spcAft>
            </a:pPr>
            <a:r>
              <a:rPr lang="en-US" dirty="0"/>
              <a:t>Represents a count of filled jobs; unfilled jobs not tracked here. </a:t>
            </a:r>
          </a:p>
          <a:p>
            <a:pPr fontAlgn="auto">
              <a:spcAft>
                <a:spcPts val="0"/>
              </a:spcAft>
            </a:pPr>
            <a:endParaRPr lang="en-US" sz="105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6E6CC-B7FB-4E1C-ABDD-180D3EF3C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934" y="685800"/>
            <a:ext cx="8026227" cy="55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2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The COVID-19 Recession – Industry of Note</a:t>
            </a:r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81F0D4-5FBD-4B76-82F7-C4698586DD71}"/>
              </a:ext>
            </a:extLst>
          </p:cNvPr>
          <p:cNvSpPr txBox="1">
            <a:spLocks/>
          </p:cNvSpPr>
          <p:nvPr/>
        </p:nvSpPr>
        <p:spPr>
          <a:xfrm>
            <a:off x="9905999" y="142043"/>
            <a:ext cx="2272717" cy="587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50" dirty="0"/>
          </a:p>
          <a:p>
            <a:pPr fontAlgn="auto">
              <a:spcAft>
                <a:spcPts val="0"/>
              </a:spcAft>
            </a:pPr>
            <a:r>
              <a:rPr lang="en-US" dirty="0"/>
              <a:t>Represents a count of filled jobs; unfilled jobs not tracked here. </a:t>
            </a:r>
          </a:p>
          <a:p>
            <a:pPr fontAlgn="auto">
              <a:spcAft>
                <a:spcPts val="0"/>
              </a:spcAft>
            </a:pPr>
            <a:endParaRPr lang="en-US" sz="105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AD7925-325B-4D13-8E28-C2ED7D4BC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92" y="685800"/>
            <a:ext cx="9355647" cy="52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The COVID-19 Recession – Industry of Note</a:t>
            </a:r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81F0D4-5FBD-4B76-82F7-C4698586DD71}"/>
              </a:ext>
            </a:extLst>
          </p:cNvPr>
          <p:cNvSpPr txBox="1">
            <a:spLocks/>
          </p:cNvSpPr>
          <p:nvPr/>
        </p:nvSpPr>
        <p:spPr>
          <a:xfrm>
            <a:off x="9905999" y="142043"/>
            <a:ext cx="2272717" cy="587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50" dirty="0"/>
          </a:p>
          <a:p>
            <a:pPr fontAlgn="auto">
              <a:spcAft>
                <a:spcPts val="0"/>
              </a:spcAft>
            </a:pPr>
            <a:r>
              <a:rPr lang="en-US" dirty="0"/>
              <a:t>Represents a count of filled jobs; unfilled jobs not tracked here. </a:t>
            </a:r>
          </a:p>
          <a:p>
            <a:pPr fontAlgn="auto">
              <a:spcAft>
                <a:spcPts val="0"/>
              </a:spcAft>
            </a:pPr>
            <a:endParaRPr lang="en-US" sz="10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A74036-5CFE-40D6-A26D-0A99C8BC7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92" y="685800"/>
            <a:ext cx="9169108" cy="51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The COVID-19 Recession – Industry of Note</a:t>
            </a:r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81F0D4-5FBD-4B76-82F7-C4698586DD71}"/>
              </a:ext>
            </a:extLst>
          </p:cNvPr>
          <p:cNvSpPr txBox="1">
            <a:spLocks/>
          </p:cNvSpPr>
          <p:nvPr/>
        </p:nvSpPr>
        <p:spPr>
          <a:xfrm>
            <a:off x="9905999" y="142043"/>
            <a:ext cx="2272717" cy="587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50" dirty="0"/>
          </a:p>
          <a:p>
            <a:pPr fontAlgn="auto">
              <a:spcAft>
                <a:spcPts val="0"/>
              </a:spcAft>
            </a:pPr>
            <a:r>
              <a:rPr lang="en-US" dirty="0"/>
              <a:t>Represents a count of filled jobs; unfilled jobs not tracked here. </a:t>
            </a:r>
          </a:p>
          <a:p>
            <a:pPr fontAlgn="auto">
              <a:spcAft>
                <a:spcPts val="0"/>
              </a:spcAft>
            </a:pPr>
            <a:endParaRPr lang="en-US" sz="10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141093-B4F7-4142-8C52-2DAD5B000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765" y="685800"/>
            <a:ext cx="9069469" cy="51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3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The COVID-19 Recession – Industry of Note</a:t>
            </a:r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81F0D4-5FBD-4B76-82F7-C4698586DD71}"/>
              </a:ext>
            </a:extLst>
          </p:cNvPr>
          <p:cNvSpPr txBox="1">
            <a:spLocks/>
          </p:cNvSpPr>
          <p:nvPr/>
        </p:nvSpPr>
        <p:spPr>
          <a:xfrm>
            <a:off x="9905999" y="142043"/>
            <a:ext cx="2272717" cy="587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50" dirty="0"/>
          </a:p>
          <a:p>
            <a:pPr fontAlgn="auto">
              <a:spcAft>
                <a:spcPts val="0"/>
              </a:spcAft>
            </a:pPr>
            <a:r>
              <a:rPr lang="en-US" dirty="0"/>
              <a:t>Represents a count of filled jobs; unfilled jobs not tracked here. </a:t>
            </a:r>
          </a:p>
          <a:p>
            <a:pPr fontAlgn="auto">
              <a:spcAft>
                <a:spcPts val="0"/>
              </a:spcAft>
            </a:pPr>
            <a:endParaRPr lang="en-US" sz="10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73F4B7-F4B5-41F4-8F57-F617E853B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58" y="685800"/>
            <a:ext cx="9303742" cy="52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6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The COVID-19 Recession – Industry of Note</a:t>
            </a:r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81F0D4-5FBD-4B76-82F7-C4698586DD71}"/>
              </a:ext>
            </a:extLst>
          </p:cNvPr>
          <p:cNvSpPr txBox="1">
            <a:spLocks/>
          </p:cNvSpPr>
          <p:nvPr/>
        </p:nvSpPr>
        <p:spPr>
          <a:xfrm>
            <a:off x="9905999" y="142043"/>
            <a:ext cx="2272717" cy="587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50" dirty="0"/>
          </a:p>
          <a:p>
            <a:pPr fontAlgn="auto">
              <a:spcAft>
                <a:spcPts val="0"/>
              </a:spcAft>
            </a:pPr>
            <a:r>
              <a:rPr lang="en-US" dirty="0"/>
              <a:t>Represents a count of filled jobs; unfilled jobs not tracked here. </a:t>
            </a:r>
          </a:p>
          <a:p>
            <a:pPr fontAlgn="auto">
              <a:spcAft>
                <a:spcPts val="0"/>
              </a:spcAft>
            </a:pPr>
            <a:endParaRPr lang="en-US" sz="10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6345A8-1C6C-4940-A40D-B6D5F129C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962" y="685800"/>
            <a:ext cx="9169108" cy="51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Local Area Unemployment Statistics (LAUS)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43400"/>
          </a:xfrm>
        </p:spPr>
        <p:txBody>
          <a:bodyPr>
            <a:normAutofit/>
          </a:bodyPr>
          <a:lstStyle/>
          <a:p>
            <a:r>
              <a:rPr lang="en-US" dirty="0"/>
              <a:t>Bureau of Labor Statistics program</a:t>
            </a:r>
          </a:p>
          <a:p>
            <a:r>
              <a:rPr lang="en-US" dirty="0"/>
              <a:t>Major input into the LAUS model is data from the monthly Current Employment Survey (CPS)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CPS is administered monthly by the US Census Bureau</a:t>
            </a:r>
          </a:p>
          <a:p>
            <a:r>
              <a:rPr lang="en-US" dirty="0"/>
              <a:t>The CPS is a “managed panel” survey – 1,200 Vermont households</a:t>
            </a:r>
          </a:p>
          <a:p>
            <a:r>
              <a:rPr lang="en-US" dirty="0"/>
              <a:t>Both the CPS and LAUS use the same definitions</a:t>
            </a:r>
          </a:p>
          <a:p>
            <a:pPr lvl="1"/>
            <a:r>
              <a:rPr lang="en-US" dirty="0"/>
              <a:t>Labor force…</a:t>
            </a:r>
          </a:p>
          <a:p>
            <a:pPr lvl="1"/>
            <a:r>
              <a:rPr lang="en-US" dirty="0"/>
              <a:t>Unemployed…</a:t>
            </a:r>
          </a:p>
        </p:txBody>
      </p:sp>
    </p:spTree>
    <p:extLst>
      <p:ext uri="{BB962C8B-B14F-4D97-AF65-F5344CB8AC3E}">
        <p14:creationId xmlns:p14="http://schemas.microsoft.com/office/powerpoint/2010/main" val="158839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5E076E-1DA1-4EC6-8FA9-9EB478460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6200"/>
            <a:ext cx="9982200" cy="67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A59421-C3B3-4BD4-8CDA-9CFF231DD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920" y="0"/>
            <a:ext cx="9706080" cy="65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5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7263"/>
            <a:ext cx="11506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7736"/>
                </a:solidFill>
                <a:latin typeface="+mn-lt"/>
              </a:rPr>
              <a:t>Economic &amp; Labor Market Information Division</a:t>
            </a:r>
            <a:br>
              <a:rPr lang="en-US" sz="4900" b="1" dirty="0">
                <a:solidFill>
                  <a:srgbClr val="007736"/>
                </a:solidFill>
                <a:latin typeface="+mn-lt"/>
              </a:rPr>
            </a:br>
            <a:r>
              <a:rPr lang="en-US" sz="4000" b="1" dirty="0">
                <a:solidFill>
                  <a:srgbClr val="007736"/>
                </a:solidFill>
                <a:latin typeface="+mn-lt"/>
              </a:rPr>
              <a:t>Online at VTLMI.info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4FA3-D17B-4C96-BDBA-6E66A888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826"/>
            <a:ext cx="10515600" cy="4156974"/>
          </a:xfrm>
        </p:spPr>
        <p:txBody>
          <a:bodyPr>
            <a:normAutofit fontScale="92500"/>
          </a:bodyPr>
          <a:lstStyle/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Housed in the Vermont Department of Labor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State partner to the Federal Government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100% federally funded </a:t>
            </a:r>
          </a:p>
          <a:p>
            <a:pPr marL="1200150" lvl="2" indent="-342900" fontAlgn="auto">
              <a:spcAft>
                <a:spcPts val="0"/>
              </a:spcAft>
              <a:defRPr/>
            </a:pPr>
            <a:r>
              <a:rPr lang="en-US" sz="2800" dirty="0"/>
              <a:t>Thank you to the USDOL Employment &amp; Training Administration!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3200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3200" dirty="0"/>
              <a:t>Purpose: to produce, explain and disseminate economic data for the benefit of the State of Vermont, educational institutes, employers, students, job-seekers, researchers, and the general public.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6887D-14DC-47B3-8616-046BFD7D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09" y="1068771"/>
            <a:ext cx="3275932" cy="16097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6F3141D-C7B7-4734-8450-8303C0354C90}"/>
              </a:ext>
            </a:extLst>
          </p:cNvPr>
          <p:cNvSpPr/>
          <p:nvPr/>
        </p:nvSpPr>
        <p:spPr>
          <a:xfrm rot="1328717">
            <a:off x="8220838" y="1126077"/>
            <a:ext cx="64807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73"/>
            <a:ext cx="10515600" cy="1325563"/>
          </a:xfrm>
        </p:spPr>
        <p:txBody>
          <a:bodyPr/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Labor Force Metrics – Addison County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410"/>
            <a:ext cx="10515600" cy="5223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200" dirty="0"/>
              <a:t>Relatively stable labor force</a:t>
            </a:r>
          </a:p>
          <a:p>
            <a:pPr marL="0" indent="0">
              <a:buNone/>
            </a:pPr>
            <a:r>
              <a:rPr lang="en-US" sz="3200" dirty="0"/>
              <a:t>		Sept 2021: 20,127</a:t>
            </a:r>
          </a:p>
          <a:p>
            <a:pPr marL="0" indent="0">
              <a:buNone/>
            </a:pPr>
            <a:r>
              <a:rPr lang="en-US" sz="3200" dirty="0"/>
              <a:t>		Sept 2019: 20,569</a:t>
            </a:r>
          </a:p>
          <a:p>
            <a:pPr marL="0" indent="0">
              <a:buNone/>
            </a:pPr>
            <a:r>
              <a:rPr lang="en-US" sz="3200" dirty="0"/>
              <a:t>		Change of -442 or -2.1%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With half the number of unemployed</a:t>
            </a:r>
          </a:p>
          <a:p>
            <a:pPr marL="0" indent="0">
              <a:buNone/>
            </a:pPr>
            <a:r>
              <a:rPr lang="en-US" sz="2800" dirty="0"/>
              <a:t>		Sept 2021: 266 (rate of 1.3%)</a:t>
            </a:r>
          </a:p>
          <a:p>
            <a:pPr marL="0" indent="0">
              <a:buNone/>
            </a:pPr>
            <a:r>
              <a:rPr lang="en-US" sz="2800" dirty="0"/>
              <a:t>		Sept 2019: 473 (rate of 2.3%)</a:t>
            </a:r>
          </a:p>
          <a:p>
            <a:pPr marL="0" indent="0">
              <a:buNone/>
            </a:pPr>
            <a:r>
              <a:rPr lang="en-US" sz="2800" dirty="0"/>
              <a:t>		Change of -207 or -43.8%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3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Labor Force Composition - Gender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200" dirty="0"/>
              <a:t>Dubbed the “She”-cession</a:t>
            </a:r>
          </a:p>
          <a:p>
            <a:endParaRPr lang="en-US" sz="3200" dirty="0"/>
          </a:p>
          <a:p>
            <a:r>
              <a:rPr lang="en-US" sz="3200" dirty="0"/>
              <a:t>Women disproportionately impacted</a:t>
            </a:r>
          </a:p>
          <a:p>
            <a:pPr marL="0" indent="0">
              <a:buNone/>
            </a:pPr>
            <a:r>
              <a:rPr lang="en-US" sz="3200" dirty="0"/>
              <a:t>		Hardest hit industries</a:t>
            </a:r>
          </a:p>
          <a:p>
            <a:pPr marL="0" indent="0">
              <a:buNone/>
            </a:pPr>
            <a:r>
              <a:rPr lang="en-US" sz="3200" dirty="0"/>
              <a:t>		Disruptions to childcare and education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What does recovery look like for this population?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Labor Force Composition - Race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1" y="1447800"/>
            <a:ext cx="10515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200" dirty="0"/>
              <a:t>The growing population cohorts are non-white</a:t>
            </a:r>
          </a:p>
          <a:p>
            <a:pPr marL="0" indent="0">
              <a:buNone/>
            </a:pPr>
            <a:r>
              <a:rPr lang="en-US" sz="3200" dirty="0"/>
              <a:t>		Particularly among youth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The future of VT’s labor force will be greater racial and ethnic diversity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5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Labor Force Composition - Age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200" dirty="0"/>
              <a:t>The earliest Baby-Boomers are turning 75 in 2021</a:t>
            </a:r>
          </a:p>
          <a:p>
            <a:endParaRPr lang="en-US" sz="3200" dirty="0"/>
          </a:p>
          <a:p>
            <a:r>
              <a:rPr lang="en-US" sz="3200" dirty="0"/>
              <a:t>Youth labor force participation rate has dropped!</a:t>
            </a:r>
          </a:p>
          <a:p>
            <a:pPr marL="0" indent="0">
              <a:buNone/>
            </a:pPr>
            <a:r>
              <a:rPr lang="en-US" sz="3200" dirty="0"/>
              <a:t>	16-19 LFPR </a:t>
            </a:r>
          </a:p>
          <a:p>
            <a:pPr marL="0" indent="0">
              <a:buNone/>
            </a:pPr>
            <a:r>
              <a:rPr lang="en-US" sz="3200" dirty="0"/>
              <a:t>		mid-2000s ~60%; </a:t>
            </a:r>
          </a:p>
          <a:p>
            <a:pPr marL="0" indent="0">
              <a:buNone/>
            </a:pPr>
            <a:r>
              <a:rPr lang="en-US" sz="3200" dirty="0"/>
              <a:t>		pre-COVID ~45%; </a:t>
            </a:r>
          </a:p>
          <a:p>
            <a:pPr marL="0" indent="0">
              <a:buNone/>
            </a:pPr>
            <a:r>
              <a:rPr lang="en-US" sz="3200" dirty="0"/>
              <a:t>		now below 40%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62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7E1D27-7A24-42BD-B75F-BAC0A08DF52B}"/>
              </a:ext>
            </a:extLst>
          </p:cNvPr>
          <p:cNvSpPr txBox="1"/>
          <p:nvPr/>
        </p:nvSpPr>
        <p:spPr>
          <a:xfrm>
            <a:off x="6324600" y="228600"/>
            <a:ext cx="4419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en-US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*Version 4*</a:t>
            </a:r>
          </a:p>
          <a:p>
            <a:pPr algn="ctr" defTabSz="685800"/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Continued Partnership with the McClure Foundation</a:t>
            </a:r>
          </a:p>
          <a:p>
            <a:pPr algn="ctr" defTabSz="685800"/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Highlighting E&amp;LMI Data</a:t>
            </a: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736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9C805-4125-4DC7-AFE2-9488303C7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381000"/>
            <a:ext cx="3726835" cy="5715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EC68B9-1B13-4399-B518-FA4A3BAE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051" y="2286000"/>
            <a:ext cx="40386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Found online: </a:t>
            </a:r>
          </a:p>
          <a:p>
            <a:pPr marL="0" indent="0">
              <a:buNone/>
              <a:defRPr/>
            </a:pPr>
            <a:r>
              <a:rPr lang="en-US" b="1" dirty="0"/>
              <a:t>	VTLMI.info </a:t>
            </a:r>
          </a:p>
          <a:p>
            <a:pPr marL="0" indent="0">
              <a:buNone/>
              <a:defRPr/>
            </a:pPr>
            <a:r>
              <a:rPr lang="en-US" b="1" dirty="0"/>
              <a:t>	in the upper right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OR 	McClureVT.org</a:t>
            </a:r>
          </a:p>
          <a:p>
            <a:pPr marL="0" indent="0" algn="ctr">
              <a:buNone/>
              <a:defRPr/>
            </a:pPr>
            <a:r>
              <a:rPr lang="en-US" dirty="0"/>
              <a:t>			</a:t>
            </a:r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endParaRPr lang="en-US" sz="3600" dirty="0"/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97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F03F-A9A4-4310-8FFF-49DF411C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18"/>
            <a:ext cx="10515600" cy="1325563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007736"/>
                </a:solidFill>
                <a:latin typeface="+mn-lt"/>
              </a:rPr>
              <a:t>&lt;&lt;&lt; New This Edition</a:t>
            </a:r>
            <a:endParaRPr lang="en-US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CE578-31C5-47A7-BD83-97661D28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219200"/>
            <a:ext cx="4038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Found online: </a:t>
            </a:r>
          </a:p>
          <a:p>
            <a:pPr marL="0" indent="0">
              <a:buNone/>
              <a:defRPr/>
            </a:pPr>
            <a:r>
              <a:rPr lang="en-US" b="1" dirty="0"/>
              <a:t>	VTLMI.info </a:t>
            </a:r>
          </a:p>
          <a:p>
            <a:pPr marL="0" indent="0">
              <a:buNone/>
              <a:defRPr/>
            </a:pPr>
            <a:r>
              <a:rPr lang="en-US" b="1" dirty="0"/>
              <a:t>	in the upper right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OR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	McClureVT.org</a:t>
            </a:r>
          </a:p>
          <a:p>
            <a:pPr marL="0" indent="0" algn="ctr">
              <a:buNone/>
              <a:defRPr/>
            </a:pPr>
            <a:r>
              <a:rPr lang="en-US" dirty="0"/>
              <a:t>			</a:t>
            </a:r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endParaRPr lang="en-US" sz="3600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1A605-1B88-4CDC-A488-DD4E88EF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2864"/>
            <a:ext cx="50196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02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F03F-A9A4-4310-8FFF-49DF411C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Conclusions</a:t>
            </a:r>
            <a:endParaRPr lang="en-US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CE578-31C5-47A7-BD83-97661D28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715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3600" dirty="0"/>
              <a:t>The “skills of yesterday” are the “skills of today”</a:t>
            </a:r>
          </a:p>
          <a:p>
            <a:pPr lvl="1">
              <a:defRPr/>
            </a:pPr>
            <a:r>
              <a:rPr lang="en-US" sz="3200" dirty="0"/>
              <a:t>Many of which will continue to be the “skills of tomorrow”</a:t>
            </a:r>
          </a:p>
          <a:p>
            <a:pPr lvl="3">
              <a:defRPr/>
            </a:pPr>
            <a:r>
              <a:rPr lang="en-US" sz="2800" dirty="0"/>
              <a:t>Show up on time</a:t>
            </a:r>
          </a:p>
          <a:p>
            <a:pPr lvl="3">
              <a:defRPr/>
            </a:pPr>
            <a:r>
              <a:rPr lang="en-US" sz="2800" dirty="0"/>
              <a:t>Work well with others</a:t>
            </a:r>
          </a:p>
          <a:p>
            <a:pPr lvl="3">
              <a:defRPr/>
            </a:pPr>
            <a:r>
              <a:rPr lang="en-US" sz="2800" dirty="0"/>
              <a:t>Follow instructions</a:t>
            </a:r>
          </a:p>
          <a:p>
            <a:pPr marL="457200" lvl="1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3600" dirty="0"/>
              <a:t>More information leads to better decisions</a:t>
            </a:r>
          </a:p>
          <a:p>
            <a:pPr lvl="1">
              <a:defRPr/>
            </a:pPr>
            <a:r>
              <a:rPr lang="en-US" sz="3200" dirty="0"/>
              <a:t>VTLMI.info has a wealth of free information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51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B326-CA03-4267-B4FB-FD14C95A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6400"/>
            <a:ext cx="10515600" cy="204787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7736"/>
                </a:solidFill>
                <a:latin typeface="+mn-lt"/>
              </a:rPr>
              <a:t>Thank you!</a:t>
            </a:r>
            <a:br>
              <a:rPr lang="en-US" sz="6000" b="1" dirty="0">
                <a:solidFill>
                  <a:srgbClr val="007736"/>
                </a:solidFill>
                <a:latin typeface="+mn-lt"/>
              </a:rPr>
            </a:br>
            <a:r>
              <a:rPr lang="en-US" sz="4800" dirty="0">
                <a:solidFill>
                  <a:srgbClr val="007736"/>
                </a:solidFill>
                <a:latin typeface="+mn-lt"/>
              </a:rPr>
              <a:t>Provide feedback at VTLMI.info</a:t>
            </a:r>
            <a:endParaRPr lang="en-US" sz="6000" dirty="0">
              <a:solidFill>
                <a:srgbClr val="007736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A43875-55C0-4514-BDA0-70CC88B0C50E}"/>
              </a:ext>
            </a:extLst>
          </p:cNvPr>
          <p:cNvSpPr txBox="1">
            <a:spLocks/>
          </p:cNvSpPr>
          <p:nvPr/>
        </p:nvSpPr>
        <p:spPr>
          <a:xfrm>
            <a:off x="4753498" y="3825044"/>
            <a:ext cx="7086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Mathew Barewicz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&amp; Labor Market Information Division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Vermont Department of Labor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802.828.4153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athew.Barewicz@vermont.gov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CF2ED-1286-496E-AE53-68D13313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166" y="295274"/>
            <a:ext cx="3275932" cy="160972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EAC0CD8-4056-4E4A-B258-D33F6531ADA0}"/>
              </a:ext>
            </a:extLst>
          </p:cNvPr>
          <p:cNvSpPr/>
          <p:nvPr/>
        </p:nvSpPr>
        <p:spPr>
          <a:xfrm rot="18243494">
            <a:off x="8672318" y="217257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B9566D-AE9A-475B-B160-46482391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1"/>
            <a:ext cx="8229600" cy="944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cap="small" dirty="0">
                <a:solidFill>
                  <a:srgbClr val="00B050"/>
                </a:solidFill>
                <a:latin typeface="Algerian" panose="04020705040A02060702" pitchFamily="82" charset="0"/>
              </a:rPr>
              <a:t>MOMENT OF APPRECITION</a:t>
            </a:r>
            <a:endParaRPr lang="en-US" sz="2800" cap="small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B747A1-BA67-4802-B226-B1A2A821B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9829800" cy="5181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en-US" sz="4400" b="1" dirty="0"/>
              <a:t>Thank you all for the work you do!!</a:t>
            </a:r>
          </a:p>
        </p:txBody>
      </p:sp>
    </p:spTree>
    <p:extLst>
      <p:ext uri="{BB962C8B-B14F-4D97-AF65-F5344CB8AC3E}">
        <p14:creationId xmlns:p14="http://schemas.microsoft.com/office/powerpoint/2010/main" val="158450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B9566D-AE9A-475B-B160-46482391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1"/>
            <a:ext cx="8229600" cy="94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cap="small" dirty="0">
                <a:solidFill>
                  <a:srgbClr val="FF0000"/>
                </a:solidFill>
              </a:rPr>
              <a:t>DISCLAIMER</a:t>
            </a:r>
            <a:endParaRPr lang="en-US" sz="2800" cap="small" dirty="0">
              <a:solidFill>
                <a:srgbClr val="FF00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B747A1-BA67-4802-B226-B1A2A821B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9829800" cy="5181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en-US" sz="4400" b="1" dirty="0"/>
              <a:t>My opinions and my opinions alone…</a:t>
            </a:r>
          </a:p>
          <a:p>
            <a:pPr marL="457200" lvl="1" indent="0">
              <a:buNone/>
            </a:pPr>
            <a:endParaRPr lang="en-US" altLang="en-US" sz="4400" b="1" dirty="0"/>
          </a:p>
          <a:p>
            <a:pPr marL="457200" lvl="1" indent="0">
              <a:buNone/>
            </a:pPr>
            <a:r>
              <a:rPr lang="en-US" altLang="en-US" sz="4400" b="1" dirty="0"/>
              <a:t>…data wise, the pandemic hit at the worst possible time --- early 2020 </a:t>
            </a:r>
          </a:p>
        </p:txBody>
      </p:sp>
    </p:spTree>
    <p:extLst>
      <p:ext uri="{BB962C8B-B14F-4D97-AF65-F5344CB8AC3E}">
        <p14:creationId xmlns:p14="http://schemas.microsoft.com/office/powerpoint/2010/main" val="149102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2020 Census – Partial Results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thought for a decade… </a:t>
            </a:r>
            <a:r>
              <a:rPr lang="en-US" sz="4000" dirty="0"/>
              <a:t>~626k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Turns out we were climbing to… </a:t>
            </a:r>
            <a:r>
              <a:rPr lang="en-US" sz="4400" dirty="0"/>
              <a:t>+643k!!!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365125"/>
            <a:ext cx="4191000" cy="5273675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2020 Census – Partial Results</a:t>
            </a:r>
            <a:br>
              <a:rPr lang="en-US" b="1" cap="small" dirty="0">
                <a:solidFill>
                  <a:srgbClr val="007736"/>
                </a:solidFill>
                <a:latin typeface="+mn-lt"/>
              </a:rPr>
            </a:br>
            <a:br>
              <a:rPr lang="en-US" b="1" cap="small" dirty="0">
                <a:solidFill>
                  <a:srgbClr val="007736"/>
                </a:solidFill>
                <a:latin typeface="+mn-lt"/>
              </a:rPr>
            </a:br>
            <a:r>
              <a:rPr lang="en-US" sz="4000" b="1" cap="small" dirty="0">
                <a:solidFill>
                  <a:srgbClr val="007736"/>
                </a:solidFill>
                <a:latin typeface="+mn-lt"/>
              </a:rPr>
              <a:t>Addison County</a:t>
            </a:r>
            <a:br>
              <a:rPr lang="en-US" sz="4000" b="1" cap="small" dirty="0">
                <a:solidFill>
                  <a:srgbClr val="007736"/>
                </a:solidFill>
                <a:latin typeface="+mn-lt"/>
              </a:rPr>
            </a:br>
            <a:r>
              <a:rPr lang="en-US" sz="4000" b="1" cap="small" dirty="0">
                <a:solidFill>
                  <a:srgbClr val="007736"/>
                </a:solidFill>
                <a:latin typeface="+mn-lt"/>
              </a:rPr>
              <a:t>pop of 37,363 </a:t>
            </a:r>
            <a:br>
              <a:rPr lang="en-US" sz="4000" b="1" cap="small" dirty="0">
                <a:solidFill>
                  <a:srgbClr val="007736"/>
                </a:solidFill>
                <a:latin typeface="+mn-lt"/>
              </a:rPr>
            </a:br>
            <a:r>
              <a:rPr lang="en-US" sz="3200" b="1" cap="small" dirty="0">
                <a:solidFill>
                  <a:srgbClr val="007736"/>
                </a:solidFill>
                <a:latin typeface="+mn-lt"/>
              </a:rPr>
              <a:t>(+1.5% or</a:t>
            </a:r>
            <a:br>
              <a:rPr lang="en-US" sz="3200" b="1" cap="small" dirty="0">
                <a:solidFill>
                  <a:srgbClr val="007736"/>
                </a:solidFill>
                <a:latin typeface="+mn-lt"/>
              </a:rPr>
            </a:br>
            <a:r>
              <a:rPr lang="en-US" sz="3200" b="1" cap="small" dirty="0">
                <a:solidFill>
                  <a:srgbClr val="007736"/>
                </a:solidFill>
                <a:latin typeface="+mn-lt"/>
              </a:rPr>
              <a:t>+542 </a:t>
            </a:r>
            <a:br>
              <a:rPr lang="en-US" sz="3200" b="1" cap="small" dirty="0">
                <a:solidFill>
                  <a:srgbClr val="007736"/>
                </a:solidFill>
                <a:latin typeface="+mn-lt"/>
              </a:rPr>
            </a:br>
            <a:r>
              <a:rPr lang="en-US" sz="3200" b="1" cap="small" dirty="0">
                <a:solidFill>
                  <a:srgbClr val="007736"/>
                </a:solidFill>
                <a:latin typeface="+mn-lt"/>
              </a:rPr>
              <a:t>since 2010)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11CD0-2B41-4CE7-8B09-022BA3EE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6206082" cy="60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1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The “Great Recession” of 2007</a:t>
            </a:r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09D589-3F6F-4C45-B467-34B90DF3A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955" y="609600"/>
            <a:ext cx="8351921" cy="54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75DEF2D-8828-4B12-BDEC-E8BFB8092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2400"/>
            <a:ext cx="9867591" cy="57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1DA-727C-4D8D-8C60-C99C40FC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7736"/>
                </a:solidFill>
                <a:latin typeface="+mn-lt"/>
              </a:rPr>
              <a:t>The COVID-19 Recession</a:t>
            </a:r>
            <a:endParaRPr lang="en-US" b="1" dirty="0">
              <a:solidFill>
                <a:srgbClr val="007736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3A1B38-795E-4CCD-87FC-5D201D318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9199958" cy="52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51294"/>
      </p:ext>
    </p:extLst>
  </p:cSld>
  <p:clrMapOvr>
    <a:masterClrMapping/>
  </p:clrMapOvr>
</p:sld>
</file>

<file path=ppt/theme/theme1.xml><?xml version="1.0" encoding="utf-8"?>
<a:theme xmlns:a="http://schemas.openxmlformats.org/drawingml/2006/main" name="DOL Slide Title Page Master">
  <a:themeElements>
    <a:clrScheme name="DOL Slide Title Page Master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DOL Slide Title Page Master">
      <a:majorFont>
        <a:latin typeface="Franklin Gothic Demi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93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Demi" panose="020B0703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93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Demi" panose="020B0703020102020204" pitchFamily="34" charset="0"/>
          </a:defRPr>
        </a:defPPr>
      </a:lstStyle>
    </a:lnDef>
  </a:objectDefaults>
  <a:extraClrSchemeLst>
    <a:extraClrScheme>
      <a:clrScheme name="DOL Slide Title Page Master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L Slide Title Page Master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L Slide Title Page Maste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DOL VTBar PP 2018 Updated" id="{7AEF1C1A-A240-4189-8421-7C48653D1C7D}" vid="{728E9861-4E12-46B8-A523-9CC9F2B15BD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L VTBar PP 2018 Updated" id="{7AEF1C1A-A240-4189-8421-7C48653D1C7D}" vid="{7E7FC5BA-7C6B-47F1-A339-3B04101CAB1E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L VTBar PP 2018 Updated" id="{7AEF1C1A-A240-4189-8421-7C48653D1C7D}" vid="{5BD2DFAA-E647-4916-97F7-81012CB2F5E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VDOL VTBar PP 2018 Updated</Template>
  <TotalTime>4739</TotalTime>
  <Words>732</Words>
  <Application>Microsoft Office PowerPoint</Application>
  <PresentationFormat>Widescreen</PresentationFormat>
  <Paragraphs>164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Algerian</vt:lpstr>
      <vt:lpstr>Arial</vt:lpstr>
      <vt:lpstr>Calibri</vt:lpstr>
      <vt:lpstr>Calibri Light</vt:lpstr>
      <vt:lpstr>Franklin Gothic Book</vt:lpstr>
      <vt:lpstr>Franklin Gothic Demi</vt:lpstr>
      <vt:lpstr>Times New Roman</vt:lpstr>
      <vt:lpstr>Wingdings</vt:lpstr>
      <vt:lpstr>DOL Slide Title Page Master</vt:lpstr>
      <vt:lpstr>Custom Design</vt:lpstr>
      <vt:lpstr>1_Custom Design</vt:lpstr>
      <vt:lpstr>Economic Update Hello Addison County! Nov 2021  </vt:lpstr>
      <vt:lpstr>Economic &amp; Labor Market Information Division Online at VTLMI.info </vt:lpstr>
      <vt:lpstr>MOMENT OF APPRECITION</vt:lpstr>
      <vt:lpstr>DISCLAIMER</vt:lpstr>
      <vt:lpstr>2020 Census – Partial Results</vt:lpstr>
      <vt:lpstr>2020 Census – Partial Results  Addison County pop of 37,363  (+1.5% or +542  since 2010)</vt:lpstr>
      <vt:lpstr>The “Great Recession” of 2007</vt:lpstr>
      <vt:lpstr>PowerPoint Presentation</vt:lpstr>
      <vt:lpstr>The COVID-19 Recession</vt:lpstr>
      <vt:lpstr>What will recovery look like?</vt:lpstr>
      <vt:lpstr>The COVID-19 Recession – Sub-State</vt:lpstr>
      <vt:lpstr>The COVID-19 Recession – Industry of Note</vt:lpstr>
      <vt:lpstr>The COVID-19 Recession – Industry of Note</vt:lpstr>
      <vt:lpstr>The COVID-19 Recession – Industry of Note</vt:lpstr>
      <vt:lpstr>The COVID-19 Recession – Industry of Note</vt:lpstr>
      <vt:lpstr>The COVID-19 Recession – Industry of Note</vt:lpstr>
      <vt:lpstr>Local Area Unemployment Statistics (LAUS)</vt:lpstr>
      <vt:lpstr>PowerPoint Presentation</vt:lpstr>
      <vt:lpstr>PowerPoint Presentation</vt:lpstr>
      <vt:lpstr>Labor Force Metrics – Addison County</vt:lpstr>
      <vt:lpstr>Labor Force Composition - Gender</vt:lpstr>
      <vt:lpstr>Labor Force Composition - Race</vt:lpstr>
      <vt:lpstr>Labor Force Composition - Age</vt:lpstr>
      <vt:lpstr>PowerPoint Presentation</vt:lpstr>
      <vt:lpstr>&lt;&lt;&lt; New This Edition</vt:lpstr>
      <vt:lpstr>Conclusions</vt:lpstr>
      <vt:lpstr>Thank you! Provide feedback at VTLMI.info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Trends &amp; Strategic Initiatives</dc:title>
  <dc:creator>Barewicz, Mathew</dc:creator>
  <cp:lastModifiedBy>Barewicz, Mathew</cp:lastModifiedBy>
  <cp:revision>198</cp:revision>
  <cp:lastPrinted>1601-01-01T00:00:00Z</cp:lastPrinted>
  <dcterms:created xsi:type="dcterms:W3CDTF">2018-09-20T18:55:27Z</dcterms:created>
  <dcterms:modified xsi:type="dcterms:W3CDTF">2021-11-09T19:20:29Z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